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nva Sans Bold" panose="020B0604020202020204" charset="0"/>
      <p:regular r:id="rId13"/>
    </p:embeddedFont>
    <p:embeddedFont>
      <p:font typeface="Computer Says No" panose="020B0604020202020204" charset="0"/>
      <p:regular r:id="rId14"/>
    </p:embeddedFont>
    <p:embeddedFont>
      <p:font typeface="Poppins" panose="00000500000000000000" pitchFamily="2" charset="0"/>
      <p:regular r:id="rId15"/>
    </p:embeddedFont>
    <p:embeddedFont>
      <p:font typeface="Poppins Light" panose="020B0502040204020203" pitchFamily="2"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5" d="100"/>
          <a:sy n="45" d="100"/>
        </p:scale>
        <p:origin x="732"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sv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10.sv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2576678"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sp>
      <p:sp>
        <p:nvSpPr>
          <p:cNvPr id="5" name="Freeform 5"/>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6" name="Freeform 6"/>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sp>
      <p:sp>
        <p:nvSpPr>
          <p:cNvPr id="7" name="Freeform 7"/>
          <p:cNvSpPr/>
          <p:nvPr/>
        </p:nvSpPr>
        <p:spPr>
          <a:xfrm>
            <a:off x="4601689" y="84267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sp>
      <p:sp>
        <p:nvSpPr>
          <p:cNvPr id="8" name="Freeform 8"/>
          <p:cNvSpPr/>
          <p:nvPr/>
        </p:nvSpPr>
        <p:spPr>
          <a:xfrm flipH="1">
            <a:off x="11087337" y="1795880"/>
            <a:ext cx="8078630" cy="11840963"/>
          </a:xfrm>
          <a:custGeom>
            <a:avLst/>
            <a:gdLst/>
            <a:ahLst/>
            <a:cxnLst/>
            <a:rect l="l" t="t" r="r" b="b"/>
            <a:pathLst>
              <a:path w="8078630" h="11840963">
                <a:moveTo>
                  <a:pt x="8078630" y="0"/>
                </a:moveTo>
                <a:lnTo>
                  <a:pt x="0" y="0"/>
                </a:lnTo>
                <a:lnTo>
                  <a:pt x="0" y="11840963"/>
                </a:lnTo>
                <a:lnTo>
                  <a:pt x="8078630" y="11840963"/>
                </a:lnTo>
                <a:lnTo>
                  <a:pt x="8078630" y="0"/>
                </a:lnTo>
                <a:close/>
              </a:path>
            </a:pathLst>
          </a:custGeom>
          <a:blipFill>
            <a:blip r:embed="rId7"/>
            <a:stretch>
              <a:fillRect/>
            </a:stretch>
          </a:blipFill>
        </p:spPr>
      </p:sp>
      <p:sp>
        <p:nvSpPr>
          <p:cNvPr id="9" name="TextBox 9"/>
          <p:cNvSpPr txBox="1"/>
          <p:nvPr/>
        </p:nvSpPr>
        <p:spPr>
          <a:xfrm>
            <a:off x="1582482" y="3217025"/>
            <a:ext cx="9482630" cy="4499336"/>
          </a:xfrm>
          <a:prstGeom prst="rect">
            <a:avLst/>
          </a:prstGeom>
        </p:spPr>
        <p:txBody>
          <a:bodyPr lIns="0" tIns="0" rIns="0" bIns="0" rtlCol="0" anchor="t">
            <a:spAutoFit/>
          </a:bodyPr>
          <a:lstStyle/>
          <a:p>
            <a:pPr algn="ctr">
              <a:lnSpc>
                <a:spcPts val="8938"/>
              </a:lnSpc>
            </a:pPr>
            <a:r>
              <a:rPr lang="en-US" sz="6384">
                <a:solidFill>
                  <a:srgbClr val="FFFFFF"/>
                </a:solidFill>
                <a:latin typeface="Canva Sans Bold"/>
              </a:rPr>
              <a:t>VEHICLE CLASSIFICATION USING ANN ON NVIDIA DGX100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2"/>
            <a:stretch>
              <a:fillRect/>
            </a:stretch>
          </a:blipFill>
        </p:spPr>
      </p:sp>
      <p:sp>
        <p:nvSpPr>
          <p:cNvPr id="3" name="Freeform 3"/>
          <p:cNvSpPr/>
          <p:nvPr/>
        </p:nvSpPr>
        <p:spPr>
          <a:xfrm>
            <a:off x="-755122" y="-20235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3"/>
            <a:stretch>
              <a:fillRect/>
            </a:stretch>
          </a:blipFill>
        </p:spPr>
      </p:sp>
      <p:sp>
        <p:nvSpPr>
          <p:cNvPr id="4" name="Freeform 4"/>
          <p:cNvSpPr/>
          <p:nvPr/>
        </p:nvSpPr>
        <p:spPr>
          <a:xfrm>
            <a:off x="15078157" y="7584402"/>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3"/>
            <a:stretch>
              <a:fillRect/>
            </a:stretch>
          </a:blipFill>
        </p:spPr>
      </p:sp>
      <p:sp>
        <p:nvSpPr>
          <p:cNvPr id="5" name="Freeform 5"/>
          <p:cNvSpPr/>
          <p:nvPr/>
        </p:nvSpPr>
        <p:spPr>
          <a:xfrm>
            <a:off x="201796" y="3477624"/>
            <a:ext cx="17884408" cy="4712556"/>
          </a:xfrm>
          <a:custGeom>
            <a:avLst/>
            <a:gdLst/>
            <a:ahLst/>
            <a:cxnLst/>
            <a:rect l="l" t="t" r="r" b="b"/>
            <a:pathLst>
              <a:path w="17884408" h="4712556">
                <a:moveTo>
                  <a:pt x="0" y="0"/>
                </a:moveTo>
                <a:lnTo>
                  <a:pt x="17884408" y="0"/>
                </a:lnTo>
                <a:lnTo>
                  <a:pt x="17884408" y="4712556"/>
                </a:lnTo>
                <a:lnTo>
                  <a:pt x="0" y="4712556"/>
                </a:lnTo>
                <a:lnTo>
                  <a:pt x="0" y="0"/>
                </a:lnTo>
                <a:close/>
              </a:path>
            </a:pathLst>
          </a:custGeom>
          <a:blipFill>
            <a:blip r:embed="rId4"/>
            <a:stretch>
              <a:fillRect l="-3784" r="-1528"/>
            </a:stretch>
          </a:blipFill>
        </p:spPr>
      </p:sp>
      <p:sp>
        <p:nvSpPr>
          <p:cNvPr id="6" name="TextBox 6"/>
          <p:cNvSpPr txBox="1"/>
          <p:nvPr/>
        </p:nvSpPr>
        <p:spPr>
          <a:xfrm>
            <a:off x="5151039" y="1333519"/>
            <a:ext cx="6781365" cy="1580972"/>
          </a:xfrm>
          <a:prstGeom prst="rect">
            <a:avLst/>
          </a:prstGeom>
        </p:spPr>
        <p:txBody>
          <a:bodyPr lIns="0" tIns="0" rIns="0" bIns="0" rtlCol="0" anchor="t">
            <a:spAutoFit/>
          </a:bodyPr>
          <a:lstStyle/>
          <a:p>
            <a:pPr marL="0" lvl="0" indent="0" algn="just">
              <a:lnSpc>
                <a:spcPts val="10685"/>
              </a:lnSpc>
              <a:spcBef>
                <a:spcPct val="0"/>
              </a:spcBef>
            </a:pPr>
            <a:r>
              <a:rPr lang="en-US" sz="14841">
                <a:solidFill>
                  <a:srgbClr val="6866E1"/>
                </a:solidFill>
                <a:latin typeface="Computer Says No"/>
              </a:rPr>
              <a:t>GANTT CHART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AutoShape 2"/>
          <p:cNvSpPr/>
          <p:nvPr/>
        </p:nvSpPr>
        <p:spPr>
          <a:xfrm>
            <a:off x="5764344" y="5958420"/>
            <a:ext cx="0" cy="5145633"/>
          </a:xfrm>
          <a:prstGeom prst="line">
            <a:avLst/>
          </a:prstGeom>
          <a:ln w="38100" cap="flat">
            <a:solidFill>
              <a:srgbClr val="FFFFFF"/>
            </a:solidFill>
            <a:prstDash val="solid"/>
            <a:headEnd type="none" w="sm" len="sm"/>
            <a:tailEnd type="none" w="sm" len="sm"/>
          </a:ln>
        </p:spPr>
      </p:sp>
      <p:sp>
        <p:nvSpPr>
          <p:cNvPr id="3" name="AutoShape 3"/>
          <p:cNvSpPr/>
          <p:nvPr/>
        </p:nvSpPr>
        <p:spPr>
          <a:xfrm>
            <a:off x="5802444" y="-2572817"/>
            <a:ext cx="0" cy="5145633"/>
          </a:xfrm>
          <a:prstGeom prst="line">
            <a:avLst/>
          </a:prstGeom>
          <a:ln w="38100" cap="flat">
            <a:solidFill>
              <a:srgbClr val="FFFFFF"/>
            </a:solidFill>
            <a:prstDash val="solid"/>
            <a:headEnd type="none" w="sm" len="sm"/>
            <a:tailEnd type="none" w="sm" len="sm"/>
          </a:ln>
        </p:spPr>
      </p:sp>
      <p:sp>
        <p:nvSpPr>
          <p:cNvPr id="4" name="Freeform 4"/>
          <p:cNvSpPr/>
          <p:nvPr/>
        </p:nvSpPr>
        <p:spPr>
          <a:xfrm>
            <a:off x="10208092" y="-358876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5" name="Freeform 5"/>
          <p:cNvSpPr/>
          <p:nvPr/>
        </p:nvSpPr>
        <p:spPr>
          <a:xfrm>
            <a:off x="-1995996" y="550773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6" name="TextBox 6"/>
          <p:cNvSpPr txBox="1"/>
          <p:nvPr/>
        </p:nvSpPr>
        <p:spPr>
          <a:xfrm>
            <a:off x="1619702" y="2582224"/>
            <a:ext cx="7747874" cy="3236382"/>
          </a:xfrm>
          <a:prstGeom prst="rect">
            <a:avLst/>
          </a:prstGeom>
        </p:spPr>
        <p:txBody>
          <a:bodyPr lIns="0" tIns="0" rIns="0" bIns="0" rtlCol="0" anchor="t">
            <a:spAutoFit/>
          </a:bodyPr>
          <a:lstStyle/>
          <a:p>
            <a:pPr marL="0" lvl="0" indent="0" algn="ctr">
              <a:lnSpc>
                <a:spcPts val="26366"/>
              </a:lnSpc>
            </a:pPr>
            <a:r>
              <a:rPr lang="en-US" sz="18833">
                <a:solidFill>
                  <a:srgbClr val="6866E1"/>
                </a:solidFill>
                <a:latin typeface="Computer Says No"/>
              </a:rPr>
              <a:t>THANK YOU!</a:t>
            </a:r>
          </a:p>
        </p:txBody>
      </p:sp>
      <p:sp>
        <p:nvSpPr>
          <p:cNvPr id="7" name="Freeform 7"/>
          <p:cNvSpPr/>
          <p:nvPr/>
        </p:nvSpPr>
        <p:spPr>
          <a:xfrm>
            <a:off x="9144000" y="1550639"/>
            <a:ext cx="8001878" cy="8071895"/>
          </a:xfrm>
          <a:custGeom>
            <a:avLst/>
            <a:gdLst/>
            <a:ahLst/>
            <a:cxnLst/>
            <a:rect l="l" t="t" r="r" b="b"/>
            <a:pathLst>
              <a:path w="8001878" h="8071895">
                <a:moveTo>
                  <a:pt x="0" y="0"/>
                </a:moveTo>
                <a:lnTo>
                  <a:pt x="8001878" y="0"/>
                </a:lnTo>
                <a:lnTo>
                  <a:pt x="8001878" y="8071894"/>
                </a:lnTo>
                <a:lnTo>
                  <a:pt x="0" y="8071894"/>
                </a:lnTo>
                <a:lnTo>
                  <a:pt x="0" y="0"/>
                </a:lnTo>
                <a:close/>
              </a:path>
            </a:pathLst>
          </a:custGeom>
          <a:blipFill>
            <a:blip r:embed="rId3"/>
            <a:stretch>
              <a:fillRect/>
            </a:stretch>
          </a:blipFill>
        </p:spPr>
      </p:sp>
      <p:sp>
        <p:nvSpPr>
          <p:cNvPr id="8" name="Freeform 8"/>
          <p:cNvSpPr/>
          <p:nvPr/>
        </p:nvSpPr>
        <p:spPr>
          <a:xfrm>
            <a:off x="-1995996" y="731781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sp>
      <p:sp>
        <p:nvSpPr>
          <p:cNvPr id="9" name="Freeform 9"/>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2576678"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sp>
      <p:sp>
        <p:nvSpPr>
          <p:cNvPr id="5" name="Freeform 5"/>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6" name="Freeform 6"/>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sp>
      <p:sp>
        <p:nvSpPr>
          <p:cNvPr id="7" name="Freeform 7"/>
          <p:cNvSpPr/>
          <p:nvPr/>
        </p:nvSpPr>
        <p:spPr>
          <a:xfrm>
            <a:off x="4601689" y="84267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sp>
      <p:sp>
        <p:nvSpPr>
          <p:cNvPr id="8" name="TextBox 8"/>
          <p:cNvSpPr txBox="1"/>
          <p:nvPr/>
        </p:nvSpPr>
        <p:spPr>
          <a:xfrm>
            <a:off x="1414165" y="947102"/>
            <a:ext cx="15503457" cy="8311198"/>
          </a:xfrm>
          <a:prstGeom prst="rect">
            <a:avLst/>
          </a:prstGeom>
        </p:spPr>
        <p:txBody>
          <a:bodyPr lIns="0" tIns="0" rIns="0" bIns="0" rtlCol="0" anchor="t">
            <a:spAutoFit/>
          </a:bodyPr>
          <a:lstStyle/>
          <a:p>
            <a:pPr algn="ctr">
              <a:lnSpc>
                <a:spcPts val="7300"/>
              </a:lnSpc>
            </a:pPr>
            <a:r>
              <a:rPr lang="en-US" sz="5214" dirty="0">
                <a:solidFill>
                  <a:srgbClr val="FFFFFF"/>
                </a:solidFill>
                <a:latin typeface="Canva Sans Bold"/>
              </a:rPr>
              <a:t>TEAM MEMBER</a:t>
            </a:r>
          </a:p>
          <a:p>
            <a:pPr algn="ctr">
              <a:lnSpc>
                <a:spcPts val="7300"/>
              </a:lnSpc>
            </a:pPr>
            <a:r>
              <a:rPr lang="en-US" sz="5214" dirty="0">
                <a:solidFill>
                  <a:srgbClr val="FFFFFF"/>
                </a:solidFill>
                <a:latin typeface="Canva Sans Bold"/>
              </a:rPr>
              <a:t>Raj Srivastava (2200290140121)</a:t>
            </a:r>
          </a:p>
          <a:p>
            <a:pPr algn="ctr">
              <a:lnSpc>
                <a:spcPts val="7300"/>
              </a:lnSpc>
            </a:pPr>
            <a:endParaRPr lang="en-US" sz="5214" dirty="0">
              <a:solidFill>
                <a:srgbClr val="FFFFFF"/>
              </a:solidFill>
              <a:latin typeface="Canva Sans Bold"/>
            </a:endParaRPr>
          </a:p>
          <a:p>
            <a:pPr algn="ctr">
              <a:lnSpc>
                <a:spcPts val="7300"/>
              </a:lnSpc>
            </a:pPr>
            <a:r>
              <a:rPr lang="en-US" sz="5214" dirty="0">
                <a:solidFill>
                  <a:srgbClr val="FFFFFF"/>
                </a:solidFill>
                <a:latin typeface="Canva Sans Bold"/>
              </a:rPr>
              <a:t>Session:2023-2024(4th Semester)</a:t>
            </a:r>
          </a:p>
          <a:p>
            <a:pPr algn="ctr">
              <a:lnSpc>
                <a:spcPts val="7300"/>
              </a:lnSpc>
            </a:pPr>
            <a:endParaRPr lang="en-US" sz="5214" dirty="0">
              <a:solidFill>
                <a:srgbClr val="FFFFFF"/>
              </a:solidFill>
              <a:latin typeface="Canva Sans Bold"/>
            </a:endParaRPr>
          </a:p>
          <a:p>
            <a:pPr algn="ctr">
              <a:lnSpc>
                <a:spcPts val="7300"/>
              </a:lnSpc>
            </a:pPr>
            <a:r>
              <a:rPr lang="en-US" sz="5214" dirty="0">
                <a:solidFill>
                  <a:srgbClr val="FFFFFF"/>
                </a:solidFill>
                <a:latin typeface="Canva Sans Bold"/>
              </a:rPr>
              <a:t>UNDER THE SUPERVISION OF </a:t>
            </a:r>
          </a:p>
          <a:p>
            <a:pPr algn="ctr">
              <a:lnSpc>
                <a:spcPts val="7300"/>
              </a:lnSpc>
            </a:pPr>
            <a:r>
              <a:rPr lang="en-US" sz="5214" dirty="0">
                <a:solidFill>
                  <a:srgbClr val="FFFFFF"/>
                </a:solidFill>
                <a:latin typeface="Canva Sans Bold"/>
              </a:rPr>
              <a:t>Mr. Prashant Agrawal</a:t>
            </a:r>
          </a:p>
          <a:p>
            <a:pPr algn="ctr">
              <a:lnSpc>
                <a:spcPts val="7300"/>
              </a:lnSpc>
            </a:pPr>
            <a:r>
              <a:rPr lang="en-US" sz="5214" dirty="0">
                <a:solidFill>
                  <a:srgbClr val="FFFFFF"/>
                </a:solidFill>
                <a:latin typeface="Canva Sans Bold"/>
              </a:rPr>
              <a:t>Associate Professor</a:t>
            </a:r>
          </a:p>
          <a:p>
            <a:pPr algn="ctr">
              <a:lnSpc>
                <a:spcPts val="7300"/>
              </a:lnSpc>
            </a:pPr>
            <a:r>
              <a:rPr lang="en-US" sz="5214" dirty="0">
                <a:solidFill>
                  <a:srgbClr val="FFFFFF"/>
                </a:solidFill>
                <a:latin typeface="Canva Sans Bold"/>
              </a:rPr>
              <a:t>KIET Group of </a:t>
            </a:r>
            <a:r>
              <a:rPr lang="en-US" sz="5214" dirty="0" err="1">
                <a:solidFill>
                  <a:srgbClr val="FFFFFF"/>
                </a:solidFill>
                <a:latin typeface="Canva Sans Bold"/>
              </a:rPr>
              <a:t>Institutions,Delhi</a:t>
            </a:r>
            <a:r>
              <a:rPr lang="en-US" sz="5214" dirty="0">
                <a:solidFill>
                  <a:srgbClr val="FFFFFF"/>
                </a:solidFill>
                <a:latin typeface="Canva Sans Bold"/>
              </a:rPr>
              <a:t>-NCR Ghaziabad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96678" y="1290997"/>
            <a:ext cx="5726139" cy="2500874"/>
          </a:xfrm>
          <a:custGeom>
            <a:avLst/>
            <a:gdLst/>
            <a:ahLst/>
            <a:cxnLst/>
            <a:rect l="l" t="t" r="r" b="b"/>
            <a:pathLst>
              <a:path w="5726139" h="2500874">
                <a:moveTo>
                  <a:pt x="0" y="0"/>
                </a:moveTo>
                <a:lnTo>
                  <a:pt x="5726138" y="0"/>
                </a:lnTo>
                <a:lnTo>
                  <a:pt x="5726138" y="2500874"/>
                </a:lnTo>
                <a:lnTo>
                  <a:pt x="0" y="2500874"/>
                </a:lnTo>
                <a:lnTo>
                  <a:pt x="0" y="0"/>
                </a:lnTo>
                <a:close/>
              </a:path>
            </a:pathLst>
          </a:custGeom>
          <a:blipFill>
            <a:blip r:embed="rId2"/>
            <a:stretch>
              <a:fillRect/>
            </a:stretch>
          </a:blipFill>
        </p:spPr>
      </p:sp>
      <p:sp>
        <p:nvSpPr>
          <p:cNvPr id="3" name="AutoShape 3"/>
          <p:cNvSpPr/>
          <p:nvPr/>
        </p:nvSpPr>
        <p:spPr>
          <a:xfrm flipH="1" flipV="1">
            <a:off x="17259300" y="1028700"/>
            <a:ext cx="0" cy="5786479"/>
          </a:xfrm>
          <a:prstGeom prst="line">
            <a:avLst/>
          </a:prstGeom>
          <a:ln w="38100" cap="flat">
            <a:solidFill>
              <a:srgbClr val="FFFFFF"/>
            </a:solidFill>
            <a:prstDash val="solid"/>
            <a:headEnd type="none" w="sm" len="sm"/>
            <a:tailEnd type="none" w="sm" len="sm"/>
          </a:ln>
        </p:spPr>
      </p:sp>
      <p:grpSp>
        <p:nvGrpSpPr>
          <p:cNvPr id="4" name="Group 4"/>
          <p:cNvGrpSpPr/>
          <p:nvPr/>
        </p:nvGrpSpPr>
        <p:grpSpPr>
          <a:xfrm>
            <a:off x="1028700" y="4234201"/>
            <a:ext cx="9897232" cy="5006268"/>
            <a:chOff x="0" y="0"/>
            <a:chExt cx="13196309" cy="6675023"/>
          </a:xfrm>
        </p:grpSpPr>
        <p:sp>
          <p:nvSpPr>
            <p:cNvPr id="5" name="AutoShape 5"/>
            <p:cNvSpPr/>
            <p:nvPr/>
          </p:nvSpPr>
          <p:spPr>
            <a:xfrm flipV="1">
              <a:off x="25400" y="0"/>
              <a:ext cx="0" cy="6675023"/>
            </a:xfrm>
            <a:prstGeom prst="line">
              <a:avLst/>
            </a:prstGeom>
            <a:ln w="50800" cap="flat">
              <a:solidFill>
                <a:srgbClr val="FFFFFF"/>
              </a:solidFill>
              <a:prstDash val="solid"/>
              <a:headEnd type="none" w="sm" len="sm"/>
              <a:tailEnd type="none" w="sm" len="sm"/>
            </a:ln>
          </p:spPr>
        </p:sp>
        <p:sp>
          <p:nvSpPr>
            <p:cNvPr id="6" name="AutoShape 6"/>
            <p:cNvSpPr/>
            <p:nvPr/>
          </p:nvSpPr>
          <p:spPr>
            <a:xfrm>
              <a:off x="0" y="6649623"/>
              <a:ext cx="13196309" cy="0"/>
            </a:xfrm>
            <a:prstGeom prst="line">
              <a:avLst/>
            </a:prstGeom>
            <a:ln w="50800" cap="flat">
              <a:solidFill>
                <a:srgbClr val="FFFFFF"/>
              </a:solidFill>
              <a:prstDash val="solid"/>
              <a:headEnd type="none" w="sm" len="sm"/>
              <a:tailEnd type="none" w="sm" len="sm"/>
            </a:ln>
          </p:spPr>
        </p:sp>
      </p:grpSp>
      <p:sp>
        <p:nvSpPr>
          <p:cNvPr id="7" name="Freeform 7"/>
          <p:cNvSpPr/>
          <p:nvPr/>
        </p:nvSpPr>
        <p:spPr>
          <a:xfrm>
            <a:off x="10925932" y="5660310"/>
            <a:ext cx="6819964" cy="5836080"/>
          </a:xfrm>
          <a:custGeom>
            <a:avLst/>
            <a:gdLst/>
            <a:ahLst/>
            <a:cxnLst/>
            <a:rect l="l" t="t" r="r" b="b"/>
            <a:pathLst>
              <a:path w="6819964" h="5836080">
                <a:moveTo>
                  <a:pt x="0" y="0"/>
                </a:moveTo>
                <a:lnTo>
                  <a:pt x="6819964" y="0"/>
                </a:lnTo>
                <a:lnTo>
                  <a:pt x="6819964" y="5836081"/>
                </a:lnTo>
                <a:lnTo>
                  <a:pt x="0" y="5836081"/>
                </a:lnTo>
                <a:lnTo>
                  <a:pt x="0" y="0"/>
                </a:lnTo>
                <a:close/>
              </a:path>
            </a:pathLst>
          </a:custGeom>
          <a:blipFill>
            <a:blip r:embed="rId3"/>
            <a:stretch>
              <a:fillRect/>
            </a:stretch>
          </a:blipFill>
        </p:spPr>
      </p:sp>
      <p:sp>
        <p:nvSpPr>
          <p:cNvPr id="8" name="TextBox 8"/>
          <p:cNvSpPr txBox="1"/>
          <p:nvPr/>
        </p:nvSpPr>
        <p:spPr>
          <a:xfrm>
            <a:off x="4829460" y="1833922"/>
            <a:ext cx="5353298" cy="2355412"/>
          </a:xfrm>
          <a:prstGeom prst="rect">
            <a:avLst/>
          </a:prstGeom>
        </p:spPr>
        <p:txBody>
          <a:bodyPr lIns="0" tIns="0" rIns="0" bIns="0" rtlCol="0" anchor="t">
            <a:spAutoFit/>
          </a:bodyPr>
          <a:lstStyle/>
          <a:p>
            <a:pPr marL="0" lvl="0" indent="0" algn="ctr">
              <a:lnSpc>
                <a:spcPts val="8583"/>
              </a:lnSpc>
              <a:spcBef>
                <a:spcPct val="0"/>
              </a:spcBef>
            </a:pPr>
            <a:r>
              <a:rPr lang="en-US" sz="11922">
                <a:solidFill>
                  <a:srgbClr val="6866E1"/>
                </a:solidFill>
                <a:latin typeface="Computer Says No"/>
              </a:rPr>
              <a:t>TABLE OF CONTENTS</a:t>
            </a:r>
          </a:p>
        </p:txBody>
      </p:sp>
      <p:sp>
        <p:nvSpPr>
          <p:cNvPr id="9" name="TextBox 9"/>
          <p:cNvSpPr txBox="1"/>
          <p:nvPr/>
        </p:nvSpPr>
        <p:spPr>
          <a:xfrm>
            <a:off x="3006887" y="4342065"/>
            <a:ext cx="6125528" cy="3808228"/>
          </a:xfrm>
          <a:prstGeom prst="rect">
            <a:avLst/>
          </a:prstGeom>
        </p:spPr>
        <p:txBody>
          <a:bodyPr lIns="0" tIns="0" rIns="0" bIns="0" rtlCol="0" anchor="t">
            <a:spAutoFit/>
          </a:bodyPr>
          <a:lstStyle/>
          <a:p>
            <a:pPr marL="660796" lvl="1" indent="-330398">
              <a:lnSpc>
                <a:spcPts val="4284"/>
              </a:lnSpc>
              <a:buFont typeface="Arial"/>
              <a:buChar char="•"/>
            </a:pPr>
            <a:r>
              <a:rPr lang="en-US" sz="3060">
                <a:solidFill>
                  <a:srgbClr val="FFFFFF"/>
                </a:solidFill>
                <a:latin typeface="Poppins Light"/>
              </a:rPr>
              <a:t>Introduction</a:t>
            </a:r>
          </a:p>
          <a:p>
            <a:pPr marL="660796" lvl="1" indent="-330398">
              <a:lnSpc>
                <a:spcPts val="4284"/>
              </a:lnSpc>
              <a:buFont typeface="Arial"/>
              <a:buChar char="•"/>
            </a:pPr>
            <a:r>
              <a:rPr lang="en-US" sz="3060">
                <a:solidFill>
                  <a:srgbClr val="FFFFFF"/>
                </a:solidFill>
                <a:latin typeface="Poppins"/>
              </a:rPr>
              <a:t>Software Requirements</a:t>
            </a:r>
          </a:p>
          <a:p>
            <a:pPr marL="660796" lvl="1" indent="-330398">
              <a:lnSpc>
                <a:spcPts val="4284"/>
              </a:lnSpc>
              <a:buFont typeface="Arial"/>
              <a:buChar char="•"/>
            </a:pPr>
            <a:r>
              <a:rPr lang="en-US" sz="3060">
                <a:solidFill>
                  <a:srgbClr val="FFFFFF"/>
                </a:solidFill>
                <a:latin typeface="Poppins Light"/>
              </a:rPr>
              <a:t>Hardware Requirements</a:t>
            </a:r>
          </a:p>
          <a:p>
            <a:pPr marL="660796" lvl="1" indent="-330398">
              <a:lnSpc>
                <a:spcPts val="4284"/>
              </a:lnSpc>
              <a:buFont typeface="Arial"/>
              <a:buChar char="•"/>
            </a:pPr>
            <a:r>
              <a:rPr lang="en-US" sz="3060">
                <a:solidFill>
                  <a:srgbClr val="FFFFFF"/>
                </a:solidFill>
                <a:latin typeface="Poppins Light"/>
              </a:rPr>
              <a:t>Modules</a:t>
            </a:r>
          </a:p>
          <a:p>
            <a:pPr marL="660796" lvl="1" indent="-330398">
              <a:lnSpc>
                <a:spcPts val="4284"/>
              </a:lnSpc>
              <a:buFont typeface="Arial"/>
              <a:buChar char="•"/>
            </a:pPr>
            <a:r>
              <a:rPr lang="en-US" sz="3060">
                <a:solidFill>
                  <a:srgbClr val="FFFFFF"/>
                </a:solidFill>
                <a:latin typeface="Poppins"/>
              </a:rPr>
              <a:t>Outputs</a:t>
            </a:r>
          </a:p>
          <a:p>
            <a:pPr marL="660796" lvl="1" indent="-330398">
              <a:lnSpc>
                <a:spcPts val="4284"/>
              </a:lnSpc>
              <a:buFont typeface="Arial"/>
              <a:buChar char="•"/>
            </a:pPr>
            <a:r>
              <a:rPr lang="en-US" sz="3060">
                <a:solidFill>
                  <a:srgbClr val="FFFFFF"/>
                </a:solidFill>
                <a:latin typeface="Poppins"/>
              </a:rPr>
              <a:t>Conclusion</a:t>
            </a:r>
          </a:p>
          <a:p>
            <a:pPr marL="660796" lvl="1" indent="-330398">
              <a:lnSpc>
                <a:spcPts val="4284"/>
              </a:lnSpc>
              <a:buFont typeface="Arial"/>
              <a:buChar char="•"/>
            </a:pPr>
            <a:r>
              <a:rPr lang="en-US" sz="3060">
                <a:solidFill>
                  <a:srgbClr val="FFFFFF"/>
                </a:solidFill>
                <a:latin typeface="Poppins"/>
              </a:rPr>
              <a:t>Gantt Chart</a:t>
            </a:r>
          </a:p>
        </p:txBody>
      </p:sp>
      <p:sp>
        <p:nvSpPr>
          <p:cNvPr id="10" name="TextBox 10"/>
          <p:cNvSpPr txBox="1"/>
          <p:nvPr/>
        </p:nvSpPr>
        <p:spPr>
          <a:xfrm>
            <a:off x="9815392" y="4342065"/>
            <a:ext cx="738209" cy="3808228"/>
          </a:xfrm>
          <a:prstGeom prst="rect">
            <a:avLst/>
          </a:prstGeom>
        </p:spPr>
        <p:txBody>
          <a:bodyPr lIns="0" tIns="0" rIns="0" bIns="0" rtlCol="0" anchor="t">
            <a:spAutoFit/>
          </a:bodyPr>
          <a:lstStyle/>
          <a:p>
            <a:pPr algn="r">
              <a:lnSpc>
                <a:spcPts val="4284"/>
              </a:lnSpc>
            </a:pPr>
            <a:r>
              <a:rPr lang="en-US" sz="3060">
                <a:solidFill>
                  <a:srgbClr val="FFFFFF"/>
                </a:solidFill>
                <a:latin typeface="Poppins"/>
              </a:rPr>
              <a:t>04</a:t>
            </a:r>
          </a:p>
          <a:p>
            <a:pPr algn="r">
              <a:lnSpc>
                <a:spcPts val="4284"/>
              </a:lnSpc>
            </a:pPr>
            <a:r>
              <a:rPr lang="en-US" sz="3060">
                <a:solidFill>
                  <a:srgbClr val="FFFFFF"/>
                </a:solidFill>
                <a:latin typeface="Poppins"/>
              </a:rPr>
              <a:t>05</a:t>
            </a:r>
          </a:p>
          <a:p>
            <a:pPr algn="r">
              <a:lnSpc>
                <a:spcPts val="4284"/>
              </a:lnSpc>
            </a:pPr>
            <a:r>
              <a:rPr lang="en-US" sz="3060">
                <a:solidFill>
                  <a:srgbClr val="FFFFFF"/>
                </a:solidFill>
                <a:latin typeface="Poppins"/>
              </a:rPr>
              <a:t>06</a:t>
            </a:r>
          </a:p>
          <a:p>
            <a:pPr algn="r">
              <a:lnSpc>
                <a:spcPts val="4284"/>
              </a:lnSpc>
            </a:pPr>
            <a:r>
              <a:rPr lang="en-US" sz="3060">
                <a:solidFill>
                  <a:srgbClr val="FFFFFF"/>
                </a:solidFill>
                <a:latin typeface="Poppins"/>
              </a:rPr>
              <a:t>07</a:t>
            </a:r>
          </a:p>
          <a:p>
            <a:pPr algn="r">
              <a:lnSpc>
                <a:spcPts val="4284"/>
              </a:lnSpc>
            </a:pPr>
            <a:r>
              <a:rPr lang="en-US" sz="3060">
                <a:solidFill>
                  <a:srgbClr val="FFFFFF"/>
                </a:solidFill>
                <a:latin typeface="Poppins"/>
              </a:rPr>
              <a:t>08</a:t>
            </a:r>
          </a:p>
          <a:p>
            <a:pPr algn="r">
              <a:lnSpc>
                <a:spcPts val="4284"/>
              </a:lnSpc>
            </a:pPr>
            <a:r>
              <a:rPr lang="en-US" sz="3060">
                <a:solidFill>
                  <a:srgbClr val="FFFFFF"/>
                </a:solidFill>
                <a:latin typeface="Poppins"/>
              </a:rPr>
              <a:t>09</a:t>
            </a:r>
          </a:p>
          <a:p>
            <a:pPr algn="r">
              <a:lnSpc>
                <a:spcPts val="4284"/>
              </a:lnSpc>
            </a:pPr>
            <a:r>
              <a:rPr lang="en-US" sz="3060">
                <a:solidFill>
                  <a:srgbClr val="FFFFFF"/>
                </a:solidFill>
                <a:latin typeface="Poppins"/>
              </a:rPr>
              <a:t>10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extBox 2"/>
          <p:cNvSpPr txBox="1"/>
          <p:nvPr/>
        </p:nvSpPr>
        <p:spPr>
          <a:xfrm>
            <a:off x="1256862" y="2475264"/>
            <a:ext cx="7242648" cy="1509102"/>
          </a:xfrm>
          <a:prstGeom prst="rect">
            <a:avLst/>
          </a:prstGeom>
        </p:spPr>
        <p:txBody>
          <a:bodyPr lIns="0" tIns="0" rIns="0" bIns="0" rtlCol="0" anchor="t">
            <a:spAutoFit/>
          </a:bodyPr>
          <a:lstStyle/>
          <a:p>
            <a:pPr marL="0" lvl="0" indent="0" algn="ctr">
              <a:lnSpc>
                <a:spcPts val="10150"/>
              </a:lnSpc>
              <a:spcBef>
                <a:spcPct val="0"/>
              </a:spcBef>
            </a:pPr>
            <a:r>
              <a:rPr lang="en-US" sz="14097">
                <a:solidFill>
                  <a:srgbClr val="6866E1"/>
                </a:solidFill>
                <a:latin typeface="Computer Says No"/>
              </a:rPr>
              <a:t>INTRODUCTION</a:t>
            </a:r>
          </a:p>
        </p:txBody>
      </p:sp>
      <p:sp>
        <p:nvSpPr>
          <p:cNvPr id="3" name="Freeform 3"/>
          <p:cNvSpPr/>
          <p:nvPr/>
        </p:nvSpPr>
        <p:spPr>
          <a:xfrm>
            <a:off x="8730965" y="1960781"/>
            <a:ext cx="4729467" cy="4047169"/>
          </a:xfrm>
          <a:custGeom>
            <a:avLst/>
            <a:gdLst/>
            <a:ahLst/>
            <a:cxnLst/>
            <a:rect l="l" t="t" r="r" b="b"/>
            <a:pathLst>
              <a:path w="4729467" h="4047169">
                <a:moveTo>
                  <a:pt x="0" y="0"/>
                </a:moveTo>
                <a:lnTo>
                  <a:pt x="4729467" y="0"/>
                </a:lnTo>
                <a:lnTo>
                  <a:pt x="4729467" y="4047169"/>
                </a:lnTo>
                <a:lnTo>
                  <a:pt x="0" y="4047169"/>
                </a:lnTo>
                <a:lnTo>
                  <a:pt x="0" y="0"/>
                </a:lnTo>
                <a:close/>
              </a:path>
            </a:pathLst>
          </a:custGeom>
          <a:blipFill>
            <a:blip r:embed="rId2"/>
            <a:stretch>
              <a:fillRect/>
            </a:stretch>
          </a:blipFill>
        </p:spPr>
      </p:sp>
      <p:sp>
        <p:nvSpPr>
          <p:cNvPr id="4" name="Freeform 4"/>
          <p:cNvSpPr/>
          <p:nvPr/>
        </p:nvSpPr>
        <p:spPr>
          <a:xfrm flipH="1">
            <a:off x="13000586" y="4358044"/>
            <a:ext cx="5794678" cy="8493343"/>
          </a:xfrm>
          <a:custGeom>
            <a:avLst/>
            <a:gdLst/>
            <a:ahLst/>
            <a:cxnLst/>
            <a:rect l="l" t="t" r="r" b="b"/>
            <a:pathLst>
              <a:path w="5794678" h="8493343">
                <a:moveTo>
                  <a:pt x="5794679" y="0"/>
                </a:moveTo>
                <a:lnTo>
                  <a:pt x="0" y="0"/>
                </a:lnTo>
                <a:lnTo>
                  <a:pt x="0" y="8493343"/>
                </a:lnTo>
                <a:lnTo>
                  <a:pt x="5794679" y="8493343"/>
                </a:lnTo>
                <a:lnTo>
                  <a:pt x="5794679" y="0"/>
                </a:lnTo>
                <a:close/>
              </a:path>
            </a:pathLst>
          </a:custGeom>
          <a:blipFill>
            <a:blip r:embed="rId3"/>
            <a:stretch>
              <a:fillRect/>
            </a:stretch>
          </a:blipFill>
        </p:spPr>
      </p:sp>
      <p:sp>
        <p:nvSpPr>
          <p:cNvPr id="5" name="TextBox 5"/>
          <p:cNvSpPr txBox="1"/>
          <p:nvPr/>
        </p:nvSpPr>
        <p:spPr>
          <a:xfrm>
            <a:off x="1609612" y="4243744"/>
            <a:ext cx="12283307" cy="3874586"/>
          </a:xfrm>
          <a:prstGeom prst="rect">
            <a:avLst/>
          </a:prstGeom>
        </p:spPr>
        <p:txBody>
          <a:bodyPr lIns="0" tIns="0" rIns="0" bIns="0" rtlCol="0" anchor="t">
            <a:spAutoFit/>
          </a:bodyPr>
          <a:lstStyle/>
          <a:p>
            <a:pPr>
              <a:lnSpc>
                <a:spcPts val="5188"/>
              </a:lnSpc>
            </a:pPr>
            <a:r>
              <a:rPr lang="en-US" sz="3706" dirty="0">
                <a:solidFill>
                  <a:srgbClr val="FFFFFF"/>
                </a:solidFill>
                <a:latin typeface="Poppins Light"/>
              </a:rPr>
              <a:t>This Project introduces an approach to vehicle classification using artificial neural networks on the NVIDIA DGX100 platform. It highlights the system's ability to learn complex features from raw vehicle images for robust classification across multiple classes.</a:t>
            </a:r>
          </a:p>
        </p:txBody>
      </p:sp>
      <p:sp>
        <p:nvSpPr>
          <p:cNvPr id="6" name="Freeform 6"/>
          <p:cNvSpPr/>
          <p:nvPr/>
        </p:nvSpPr>
        <p:spPr>
          <a:xfrm>
            <a:off x="-755122" y="-20235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2"/>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783726" y="2819660"/>
            <a:ext cx="6988487"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sp>
      <p:sp>
        <p:nvSpPr>
          <p:cNvPr id="3" name="Freeform 3"/>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sp>
      <p:sp>
        <p:nvSpPr>
          <p:cNvPr id="4" name="TextBox 4"/>
          <p:cNvSpPr txBox="1"/>
          <p:nvPr/>
        </p:nvSpPr>
        <p:spPr>
          <a:xfrm>
            <a:off x="4808824" y="1398462"/>
            <a:ext cx="10273120" cy="1230699"/>
          </a:xfrm>
          <a:prstGeom prst="rect">
            <a:avLst/>
          </a:prstGeom>
        </p:spPr>
        <p:txBody>
          <a:bodyPr lIns="0" tIns="0" rIns="0" bIns="0" rtlCol="0" anchor="t">
            <a:spAutoFit/>
          </a:bodyPr>
          <a:lstStyle/>
          <a:p>
            <a:pPr marL="0" lvl="0" indent="0" algn="just">
              <a:lnSpc>
                <a:spcPts val="8235"/>
              </a:lnSpc>
              <a:spcBef>
                <a:spcPct val="0"/>
              </a:spcBef>
            </a:pPr>
            <a:r>
              <a:rPr lang="en-US" sz="11438">
                <a:solidFill>
                  <a:srgbClr val="6866E1"/>
                </a:solidFill>
                <a:latin typeface="Computer Says No"/>
              </a:rPr>
              <a:t>SOFTWARE REQUIREMENTS</a:t>
            </a:r>
          </a:p>
        </p:txBody>
      </p:sp>
      <p:sp>
        <p:nvSpPr>
          <p:cNvPr id="5" name="TextBox 5"/>
          <p:cNvSpPr txBox="1"/>
          <p:nvPr/>
        </p:nvSpPr>
        <p:spPr>
          <a:xfrm>
            <a:off x="7772214" y="3306174"/>
            <a:ext cx="9209390" cy="3511539"/>
          </a:xfrm>
          <a:prstGeom prst="rect">
            <a:avLst/>
          </a:prstGeom>
        </p:spPr>
        <p:txBody>
          <a:bodyPr lIns="0" tIns="0" rIns="0" bIns="0" rtlCol="0" anchor="t">
            <a:spAutoFit/>
          </a:bodyPr>
          <a:lstStyle/>
          <a:p>
            <a:pPr>
              <a:lnSpc>
                <a:spcPts val="5600"/>
              </a:lnSpc>
            </a:pPr>
            <a:r>
              <a:rPr lang="en-US" sz="3456" dirty="0">
                <a:solidFill>
                  <a:srgbClr val="FFFFFF"/>
                </a:solidFill>
                <a:latin typeface="Poppins Light"/>
              </a:rPr>
              <a:t>Operating system: Windows 10/11.</a:t>
            </a:r>
          </a:p>
          <a:p>
            <a:pPr>
              <a:lnSpc>
                <a:spcPts val="5600"/>
              </a:lnSpc>
            </a:pPr>
            <a:r>
              <a:rPr lang="en-US" sz="3456" dirty="0">
                <a:solidFill>
                  <a:srgbClr val="FFFFFF"/>
                </a:solidFill>
                <a:latin typeface="Poppins Light"/>
              </a:rPr>
              <a:t> IDE Tool: PyCharm </a:t>
            </a:r>
          </a:p>
          <a:p>
            <a:pPr>
              <a:lnSpc>
                <a:spcPts val="5600"/>
              </a:lnSpc>
            </a:pPr>
            <a:r>
              <a:rPr lang="en-US" sz="3456" dirty="0">
                <a:solidFill>
                  <a:srgbClr val="FFFFFF"/>
                </a:solidFill>
                <a:latin typeface="Poppins Light"/>
              </a:rPr>
              <a:t>Coding Language: Python 3.6 </a:t>
            </a:r>
          </a:p>
          <a:p>
            <a:pPr>
              <a:lnSpc>
                <a:spcPts val="5600"/>
              </a:lnSpc>
            </a:pPr>
            <a:r>
              <a:rPr lang="en-US" sz="3456" dirty="0">
                <a:solidFill>
                  <a:srgbClr val="FFFFFF"/>
                </a:solidFill>
                <a:latin typeface="Poppins Light"/>
              </a:rPr>
              <a:t>APIs: </a:t>
            </a:r>
            <a:r>
              <a:rPr lang="en-US" sz="3456" dirty="0" err="1">
                <a:solidFill>
                  <a:srgbClr val="FFFFFF"/>
                </a:solidFill>
                <a:latin typeface="Poppins Light"/>
              </a:rPr>
              <a:t>Keras</a:t>
            </a:r>
            <a:r>
              <a:rPr lang="en-US" sz="3456" dirty="0">
                <a:solidFill>
                  <a:srgbClr val="FFFFFF"/>
                </a:solidFill>
                <a:latin typeface="Poppins Light"/>
              </a:rPr>
              <a:t>, OpenCV, NumPy, Matplotlib, CUDA</a:t>
            </a:r>
          </a:p>
          <a:p>
            <a:pPr>
              <a:lnSpc>
                <a:spcPts val="5600"/>
              </a:lnSpc>
            </a:pPr>
            <a:endParaRPr lang="en-US" sz="3456" dirty="0">
              <a:solidFill>
                <a:srgbClr val="FFFFFF"/>
              </a:solidFill>
              <a:latin typeface="Poppins Light"/>
            </a:endParaRPr>
          </a:p>
        </p:txBody>
      </p:sp>
      <p:sp>
        <p:nvSpPr>
          <p:cNvPr id="6" name="Freeform 6"/>
          <p:cNvSpPr/>
          <p:nvPr/>
        </p:nvSpPr>
        <p:spPr>
          <a:xfrm>
            <a:off x="-755122" y="-20235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4"/>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783726" y="2819660"/>
            <a:ext cx="6988487"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sp>
      <p:sp>
        <p:nvSpPr>
          <p:cNvPr id="3" name="Freeform 3"/>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sp>
      <p:sp>
        <p:nvSpPr>
          <p:cNvPr id="4" name="TextBox 4"/>
          <p:cNvSpPr txBox="1"/>
          <p:nvPr/>
        </p:nvSpPr>
        <p:spPr>
          <a:xfrm>
            <a:off x="4808824" y="1398462"/>
            <a:ext cx="10273120" cy="1230632"/>
          </a:xfrm>
          <a:prstGeom prst="rect">
            <a:avLst/>
          </a:prstGeom>
        </p:spPr>
        <p:txBody>
          <a:bodyPr lIns="0" tIns="0" rIns="0" bIns="0" rtlCol="0" anchor="t">
            <a:spAutoFit/>
          </a:bodyPr>
          <a:lstStyle/>
          <a:p>
            <a:pPr marL="0" lvl="0" indent="0" algn="just">
              <a:lnSpc>
                <a:spcPts val="8235"/>
              </a:lnSpc>
              <a:spcBef>
                <a:spcPct val="0"/>
              </a:spcBef>
            </a:pPr>
            <a:r>
              <a:rPr lang="en-US" sz="11438">
                <a:solidFill>
                  <a:srgbClr val="6866E1"/>
                </a:solidFill>
                <a:latin typeface="Computer Says No"/>
              </a:rPr>
              <a:t>HARDWARE REQUIREMENTS</a:t>
            </a:r>
          </a:p>
        </p:txBody>
      </p:sp>
      <p:sp>
        <p:nvSpPr>
          <p:cNvPr id="5" name="TextBox 5"/>
          <p:cNvSpPr txBox="1"/>
          <p:nvPr/>
        </p:nvSpPr>
        <p:spPr>
          <a:xfrm>
            <a:off x="7772214" y="3306174"/>
            <a:ext cx="9209390" cy="4216157"/>
          </a:xfrm>
          <a:prstGeom prst="rect">
            <a:avLst/>
          </a:prstGeom>
        </p:spPr>
        <p:txBody>
          <a:bodyPr lIns="0" tIns="0" rIns="0" bIns="0" rtlCol="0" anchor="t">
            <a:spAutoFit/>
          </a:bodyPr>
          <a:lstStyle/>
          <a:p>
            <a:pPr>
              <a:lnSpc>
                <a:spcPts val="5600"/>
              </a:lnSpc>
            </a:pPr>
            <a:r>
              <a:rPr lang="en-US" sz="3456" dirty="0">
                <a:solidFill>
                  <a:srgbClr val="FFFFFF"/>
                </a:solidFill>
                <a:latin typeface="Poppins Light"/>
              </a:rPr>
              <a:t>Processor: Pentium i5 or higher. </a:t>
            </a:r>
          </a:p>
          <a:p>
            <a:pPr>
              <a:lnSpc>
                <a:spcPts val="5600"/>
              </a:lnSpc>
            </a:pPr>
            <a:r>
              <a:rPr lang="en-US" sz="3456" dirty="0">
                <a:solidFill>
                  <a:srgbClr val="FFFFFF"/>
                </a:solidFill>
                <a:latin typeface="Poppins Light"/>
              </a:rPr>
              <a:t>RAM: 8 GB or higher. </a:t>
            </a:r>
          </a:p>
          <a:p>
            <a:pPr>
              <a:lnSpc>
                <a:spcPts val="5600"/>
              </a:lnSpc>
            </a:pPr>
            <a:r>
              <a:rPr lang="en-US" sz="3456" dirty="0">
                <a:solidFill>
                  <a:srgbClr val="FFFFFF"/>
                </a:solidFill>
                <a:latin typeface="Poppins Light"/>
              </a:rPr>
              <a:t>Hard Disk Drive: 50 GB (free). </a:t>
            </a:r>
          </a:p>
          <a:p>
            <a:pPr>
              <a:lnSpc>
                <a:spcPts val="5600"/>
              </a:lnSpc>
            </a:pPr>
            <a:r>
              <a:rPr lang="en-US" sz="3456" dirty="0">
                <a:solidFill>
                  <a:srgbClr val="FFFFFF"/>
                </a:solidFill>
                <a:latin typeface="Poppins Light"/>
              </a:rPr>
              <a:t>Peripheral Devices: Monitor, Mouse and Keyboard</a:t>
            </a:r>
          </a:p>
          <a:p>
            <a:pPr>
              <a:lnSpc>
                <a:spcPts val="5600"/>
              </a:lnSpc>
            </a:pPr>
            <a:endParaRPr lang="en-US" sz="3456" dirty="0">
              <a:solidFill>
                <a:srgbClr val="FFFFFF"/>
              </a:solidFill>
              <a:latin typeface="Poppins Light"/>
            </a:endParaRPr>
          </a:p>
        </p:txBody>
      </p:sp>
      <p:sp>
        <p:nvSpPr>
          <p:cNvPr id="6" name="Freeform 6"/>
          <p:cNvSpPr/>
          <p:nvPr/>
        </p:nvSpPr>
        <p:spPr>
          <a:xfrm>
            <a:off x="-755122" y="-20235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4"/>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4" name="Freeform 4"/>
          <p:cNvSpPr/>
          <p:nvPr/>
        </p:nvSpPr>
        <p:spPr>
          <a:xfrm>
            <a:off x="-5811039" y="463618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5" name="TextBox 5"/>
          <p:cNvSpPr txBox="1"/>
          <p:nvPr/>
        </p:nvSpPr>
        <p:spPr>
          <a:xfrm>
            <a:off x="4750949" y="1179975"/>
            <a:ext cx="9610678" cy="1141863"/>
          </a:xfrm>
          <a:prstGeom prst="rect">
            <a:avLst/>
          </a:prstGeom>
        </p:spPr>
        <p:txBody>
          <a:bodyPr lIns="0" tIns="0" rIns="0" bIns="0" rtlCol="0" anchor="t">
            <a:spAutoFit/>
          </a:bodyPr>
          <a:lstStyle/>
          <a:p>
            <a:pPr marL="0" lvl="0" indent="0" algn="ctr">
              <a:lnSpc>
                <a:spcPts val="7693"/>
              </a:lnSpc>
              <a:spcBef>
                <a:spcPct val="0"/>
              </a:spcBef>
            </a:pPr>
            <a:r>
              <a:rPr lang="en-US" sz="10686">
                <a:solidFill>
                  <a:srgbClr val="6866E1"/>
                </a:solidFill>
                <a:latin typeface="Computer Says No"/>
              </a:rPr>
              <a:t>MODULES</a:t>
            </a:r>
          </a:p>
        </p:txBody>
      </p:sp>
      <p:sp>
        <p:nvSpPr>
          <p:cNvPr id="6" name="Freeform 6"/>
          <p:cNvSpPr/>
          <p:nvPr/>
        </p:nvSpPr>
        <p:spPr>
          <a:xfrm>
            <a:off x="842147" y="3747280"/>
            <a:ext cx="1688514" cy="1688514"/>
          </a:xfrm>
          <a:custGeom>
            <a:avLst/>
            <a:gdLst/>
            <a:ahLst/>
            <a:cxnLst/>
            <a:rect l="l" t="t" r="r" b="b"/>
            <a:pathLst>
              <a:path w="1688514" h="1688514">
                <a:moveTo>
                  <a:pt x="0" y="0"/>
                </a:moveTo>
                <a:lnTo>
                  <a:pt x="1688515" y="0"/>
                </a:lnTo>
                <a:lnTo>
                  <a:pt x="1688515" y="1688515"/>
                </a:lnTo>
                <a:lnTo>
                  <a:pt x="0" y="16885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3559362" y="3747280"/>
            <a:ext cx="1688514" cy="1688514"/>
          </a:xfrm>
          <a:custGeom>
            <a:avLst/>
            <a:gdLst/>
            <a:ahLst/>
            <a:cxnLst/>
            <a:rect l="l" t="t" r="r" b="b"/>
            <a:pathLst>
              <a:path w="1688514" h="1688514">
                <a:moveTo>
                  <a:pt x="0" y="0"/>
                </a:moveTo>
                <a:lnTo>
                  <a:pt x="1688514" y="0"/>
                </a:lnTo>
                <a:lnTo>
                  <a:pt x="1688514" y="1688515"/>
                </a:lnTo>
                <a:lnTo>
                  <a:pt x="0" y="16885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6436236" y="3732325"/>
            <a:ext cx="1688514" cy="1688514"/>
          </a:xfrm>
          <a:custGeom>
            <a:avLst/>
            <a:gdLst/>
            <a:ahLst/>
            <a:cxnLst/>
            <a:rect l="l" t="t" r="r" b="b"/>
            <a:pathLst>
              <a:path w="1688514" h="1688514">
                <a:moveTo>
                  <a:pt x="0" y="0"/>
                </a:moveTo>
                <a:lnTo>
                  <a:pt x="1688515" y="0"/>
                </a:lnTo>
                <a:lnTo>
                  <a:pt x="1688515" y="1688514"/>
                </a:lnTo>
                <a:lnTo>
                  <a:pt x="0" y="168851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a:off x="9633873" y="3747280"/>
            <a:ext cx="1688514" cy="1688514"/>
          </a:xfrm>
          <a:custGeom>
            <a:avLst/>
            <a:gdLst/>
            <a:ahLst/>
            <a:cxnLst/>
            <a:rect l="l" t="t" r="r" b="b"/>
            <a:pathLst>
              <a:path w="1688514" h="1688514">
                <a:moveTo>
                  <a:pt x="0" y="0"/>
                </a:moveTo>
                <a:lnTo>
                  <a:pt x="1688515" y="0"/>
                </a:lnTo>
                <a:lnTo>
                  <a:pt x="1688515" y="1688515"/>
                </a:lnTo>
                <a:lnTo>
                  <a:pt x="0" y="16885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1161326" y="4324174"/>
            <a:ext cx="1043341" cy="915728"/>
          </a:xfrm>
          <a:prstGeom prst="rect">
            <a:avLst/>
          </a:prstGeom>
        </p:spPr>
        <p:txBody>
          <a:bodyPr lIns="0" tIns="0" rIns="0" bIns="0" rtlCol="0" anchor="t">
            <a:spAutoFit/>
          </a:bodyPr>
          <a:lstStyle/>
          <a:p>
            <a:pPr marL="0" lvl="0" indent="0" algn="ctr">
              <a:lnSpc>
                <a:spcPts val="6147"/>
              </a:lnSpc>
              <a:spcBef>
                <a:spcPct val="0"/>
              </a:spcBef>
            </a:pPr>
            <a:r>
              <a:rPr lang="en-US" sz="8537">
                <a:solidFill>
                  <a:srgbClr val="40B8F5"/>
                </a:solidFill>
                <a:latin typeface="Computer Says No"/>
              </a:rPr>
              <a:t>01</a:t>
            </a:r>
          </a:p>
        </p:txBody>
      </p:sp>
      <p:sp>
        <p:nvSpPr>
          <p:cNvPr id="11" name="TextBox 11"/>
          <p:cNvSpPr txBox="1"/>
          <p:nvPr/>
        </p:nvSpPr>
        <p:spPr>
          <a:xfrm>
            <a:off x="3883773" y="4324174"/>
            <a:ext cx="1043341" cy="915728"/>
          </a:xfrm>
          <a:prstGeom prst="rect">
            <a:avLst/>
          </a:prstGeom>
        </p:spPr>
        <p:txBody>
          <a:bodyPr lIns="0" tIns="0" rIns="0" bIns="0" rtlCol="0" anchor="t">
            <a:spAutoFit/>
          </a:bodyPr>
          <a:lstStyle/>
          <a:p>
            <a:pPr marL="0" lvl="0" indent="0" algn="ctr">
              <a:lnSpc>
                <a:spcPts val="6147"/>
              </a:lnSpc>
              <a:spcBef>
                <a:spcPct val="0"/>
              </a:spcBef>
            </a:pPr>
            <a:r>
              <a:rPr lang="en-US" sz="8537">
                <a:solidFill>
                  <a:srgbClr val="40B8F5"/>
                </a:solidFill>
                <a:latin typeface="Computer Says No"/>
              </a:rPr>
              <a:t>02</a:t>
            </a:r>
          </a:p>
        </p:txBody>
      </p:sp>
      <p:sp>
        <p:nvSpPr>
          <p:cNvPr id="12" name="TextBox 12"/>
          <p:cNvSpPr txBox="1"/>
          <p:nvPr/>
        </p:nvSpPr>
        <p:spPr>
          <a:xfrm>
            <a:off x="6758823" y="4309218"/>
            <a:ext cx="1043341" cy="915728"/>
          </a:xfrm>
          <a:prstGeom prst="rect">
            <a:avLst/>
          </a:prstGeom>
        </p:spPr>
        <p:txBody>
          <a:bodyPr lIns="0" tIns="0" rIns="0" bIns="0" rtlCol="0" anchor="t">
            <a:spAutoFit/>
          </a:bodyPr>
          <a:lstStyle/>
          <a:p>
            <a:pPr marL="0" lvl="0" indent="0" algn="ctr">
              <a:lnSpc>
                <a:spcPts val="6147"/>
              </a:lnSpc>
              <a:spcBef>
                <a:spcPct val="0"/>
              </a:spcBef>
            </a:pPr>
            <a:r>
              <a:rPr lang="en-US" sz="8537">
                <a:solidFill>
                  <a:srgbClr val="40B8F5"/>
                </a:solidFill>
                <a:latin typeface="Computer Says No"/>
              </a:rPr>
              <a:t>03</a:t>
            </a:r>
          </a:p>
        </p:txBody>
      </p:sp>
      <p:sp>
        <p:nvSpPr>
          <p:cNvPr id="13" name="TextBox 13"/>
          <p:cNvSpPr txBox="1"/>
          <p:nvPr/>
        </p:nvSpPr>
        <p:spPr>
          <a:xfrm>
            <a:off x="9953506" y="4324174"/>
            <a:ext cx="1043341" cy="915728"/>
          </a:xfrm>
          <a:prstGeom prst="rect">
            <a:avLst/>
          </a:prstGeom>
        </p:spPr>
        <p:txBody>
          <a:bodyPr lIns="0" tIns="0" rIns="0" bIns="0" rtlCol="0" anchor="t">
            <a:spAutoFit/>
          </a:bodyPr>
          <a:lstStyle/>
          <a:p>
            <a:pPr marL="0" lvl="0" indent="0" algn="ctr">
              <a:lnSpc>
                <a:spcPts val="6147"/>
              </a:lnSpc>
              <a:spcBef>
                <a:spcPct val="0"/>
              </a:spcBef>
            </a:pPr>
            <a:r>
              <a:rPr lang="en-US" sz="8537">
                <a:solidFill>
                  <a:srgbClr val="40B8F5"/>
                </a:solidFill>
                <a:latin typeface="Computer Says No"/>
              </a:rPr>
              <a:t>04</a:t>
            </a:r>
          </a:p>
        </p:txBody>
      </p:sp>
      <p:sp>
        <p:nvSpPr>
          <p:cNvPr id="14" name="TextBox 14"/>
          <p:cNvSpPr txBox="1"/>
          <p:nvPr/>
        </p:nvSpPr>
        <p:spPr>
          <a:xfrm>
            <a:off x="112884" y="2752408"/>
            <a:ext cx="3143226" cy="436992"/>
          </a:xfrm>
          <a:prstGeom prst="rect">
            <a:avLst/>
          </a:prstGeom>
        </p:spPr>
        <p:txBody>
          <a:bodyPr lIns="0" tIns="0" rIns="0" bIns="0" rtlCol="0" anchor="t">
            <a:spAutoFit/>
          </a:bodyPr>
          <a:lstStyle/>
          <a:p>
            <a:pPr algn="ctr">
              <a:lnSpc>
                <a:spcPts val="3506"/>
              </a:lnSpc>
            </a:pPr>
            <a:r>
              <a:rPr lang="en-US" sz="2164">
                <a:solidFill>
                  <a:srgbClr val="FFFFFF"/>
                </a:solidFill>
                <a:latin typeface="Poppins Light"/>
              </a:rPr>
              <a:t>Data Acquisition </a:t>
            </a:r>
          </a:p>
        </p:txBody>
      </p:sp>
      <p:sp>
        <p:nvSpPr>
          <p:cNvPr id="15" name="Freeform 15"/>
          <p:cNvSpPr/>
          <p:nvPr/>
        </p:nvSpPr>
        <p:spPr>
          <a:xfrm>
            <a:off x="12513013" y="3747280"/>
            <a:ext cx="1688514" cy="1688514"/>
          </a:xfrm>
          <a:custGeom>
            <a:avLst/>
            <a:gdLst/>
            <a:ahLst/>
            <a:cxnLst/>
            <a:rect l="l" t="t" r="r" b="b"/>
            <a:pathLst>
              <a:path w="1688514" h="1688514">
                <a:moveTo>
                  <a:pt x="0" y="0"/>
                </a:moveTo>
                <a:lnTo>
                  <a:pt x="1688514" y="0"/>
                </a:lnTo>
                <a:lnTo>
                  <a:pt x="1688514" y="1688515"/>
                </a:lnTo>
                <a:lnTo>
                  <a:pt x="0" y="16885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12836863" y="4324174"/>
            <a:ext cx="1043341" cy="915728"/>
          </a:xfrm>
          <a:prstGeom prst="rect">
            <a:avLst/>
          </a:prstGeom>
        </p:spPr>
        <p:txBody>
          <a:bodyPr lIns="0" tIns="0" rIns="0" bIns="0" rtlCol="0" anchor="t">
            <a:spAutoFit/>
          </a:bodyPr>
          <a:lstStyle/>
          <a:p>
            <a:pPr marL="0" lvl="0" indent="0" algn="ctr">
              <a:lnSpc>
                <a:spcPts val="6147"/>
              </a:lnSpc>
              <a:spcBef>
                <a:spcPct val="0"/>
              </a:spcBef>
            </a:pPr>
            <a:r>
              <a:rPr lang="en-US" sz="8537">
                <a:solidFill>
                  <a:srgbClr val="40B8F5"/>
                </a:solidFill>
                <a:latin typeface="Computer Says No"/>
              </a:rPr>
              <a:t>05</a:t>
            </a:r>
          </a:p>
        </p:txBody>
      </p:sp>
      <p:sp>
        <p:nvSpPr>
          <p:cNvPr id="17" name="Freeform 17"/>
          <p:cNvSpPr/>
          <p:nvPr/>
        </p:nvSpPr>
        <p:spPr>
          <a:xfrm>
            <a:off x="15714178" y="3677131"/>
            <a:ext cx="1688514" cy="1688514"/>
          </a:xfrm>
          <a:custGeom>
            <a:avLst/>
            <a:gdLst/>
            <a:ahLst/>
            <a:cxnLst/>
            <a:rect l="l" t="t" r="r" b="b"/>
            <a:pathLst>
              <a:path w="1688514" h="1688514">
                <a:moveTo>
                  <a:pt x="0" y="0"/>
                </a:moveTo>
                <a:lnTo>
                  <a:pt x="1688514" y="0"/>
                </a:lnTo>
                <a:lnTo>
                  <a:pt x="1688514" y="1688515"/>
                </a:lnTo>
                <a:lnTo>
                  <a:pt x="0" y="16885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TextBox 18"/>
          <p:cNvSpPr txBox="1"/>
          <p:nvPr/>
        </p:nvSpPr>
        <p:spPr>
          <a:xfrm>
            <a:off x="16033811" y="4254025"/>
            <a:ext cx="1043341" cy="915728"/>
          </a:xfrm>
          <a:prstGeom prst="rect">
            <a:avLst/>
          </a:prstGeom>
        </p:spPr>
        <p:txBody>
          <a:bodyPr lIns="0" tIns="0" rIns="0" bIns="0" rtlCol="0" anchor="t">
            <a:spAutoFit/>
          </a:bodyPr>
          <a:lstStyle/>
          <a:p>
            <a:pPr marL="0" lvl="0" indent="0" algn="ctr">
              <a:lnSpc>
                <a:spcPts val="6147"/>
              </a:lnSpc>
              <a:spcBef>
                <a:spcPct val="0"/>
              </a:spcBef>
            </a:pPr>
            <a:r>
              <a:rPr lang="en-US" sz="8537">
                <a:solidFill>
                  <a:srgbClr val="40B8F5"/>
                </a:solidFill>
                <a:latin typeface="Computer Says No"/>
              </a:rPr>
              <a:t>06</a:t>
            </a:r>
          </a:p>
        </p:txBody>
      </p:sp>
      <p:sp>
        <p:nvSpPr>
          <p:cNvPr id="19" name="TextBox 19"/>
          <p:cNvSpPr txBox="1"/>
          <p:nvPr/>
        </p:nvSpPr>
        <p:spPr>
          <a:xfrm>
            <a:off x="2828037" y="6127635"/>
            <a:ext cx="3143226" cy="436992"/>
          </a:xfrm>
          <a:prstGeom prst="rect">
            <a:avLst/>
          </a:prstGeom>
        </p:spPr>
        <p:txBody>
          <a:bodyPr lIns="0" tIns="0" rIns="0" bIns="0" rtlCol="0" anchor="t">
            <a:spAutoFit/>
          </a:bodyPr>
          <a:lstStyle/>
          <a:p>
            <a:pPr algn="ctr">
              <a:lnSpc>
                <a:spcPts val="3506"/>
              </a:lnSpc>
            </a:pPr>
            <a:r>
              <a:rPr lang="en-US" sz="2164">
                <a:solidFill>
                  <a:srgbClr val="FFFFFF"/>
                </a:solidFill>
                <a:latin typeface="Poppins Light"/>
              </a:rPr>
              <a:t>Data Preprocessing</a:t>
            </a:r>
          </a:p>
        </p:txBody>
      </p:sp>
      <p:sp>
        <p:nvSpPr>
          <p:cNvPr id="20" name="TextBox 20"/>
          <p:cNvSpPr txBox="1"/>
          <p:nvPr/>
        </p:nvSpPr>
        <p:spPr>
          <a:xfrm>
            <a:off x="5551128" y="2533333"/>
            <a:ext cx="3143226" cy="875142"/>
          </a:xfrm>
          <a:prstGeom prst="rect">
            <a:avLst/>
          </a:prstGeom>
        </p:spPr>
        <p:txBody>
          <a:bodyPr lIns="0" tIns="0" rIns="0" bIns="0" rtlCol="0" anchor="t">
            <a:spAutoFit/>
          </a:bodyPr>
          <a:lstStyle/>
          <a:p>
            <a:pPr algn="ctr">
              <a:lnSpc>
                <a:spcPts val="3506"/>
              </a:lnSpc>
            </a:pPr>
            <a:r>
              <a:rPr lang="en-US" sz="2164" dirty="0">
                <a:solidFill>
                  <a:srgbClr val="FFFFFF"/>
                </a:solidFill>
                <a:latin typeface="Poppins Light"/>
              </a:rPr>
              <a:t>Neural Network Architecture </a:t>
            </a:r>
          </a:p>
        </p:txBody>
      </p:sp>
      <p:sp>
        <p:nvSpPr>
          <p:cNvPr id="21" name="TextBox 21"/>
          <p:cNvSpPr txBox="1"/>
          <p:nvPr/>
        </p:nvSpPr>
        <p:spPr>
          <a:xfrm>
            <a:off x="9144000" y="6127635"/>
            <a:ext cx="3143226" cy="436992"/>
          </a:xfrm>
          <a:prstGeom prst="rect">
            <a:avLst/>
          </a:prstGeom>
        </p:spPr>
        <p:txBody>
          <a:bodyPr lIns="0" tIns="0" rIns="0" bIns="0" rtlCol="0" anchor="t">
            <a:spAutoFit/>
          </a:bodyPr>
          <a:lstStyle/>
          <a:p>
            <a:pPr algn="ctr">
              <a:lnSpc>
                <a:spcPts val="3506"/>
              </a:lnSpc>
            </a:pPr>
            <a:r>
              <a:rPr lang="en-US" sz="2164">
                <a:solidFill>
                  <a:srgbClr val="FFFFFF"/>
                </a:solidFill>
                <a:latin typeface="Poppins Light"/>
              </a:rPr>
              <a:t>Model training </a:t>
            </a:r>
          </a:p>
        </p:txBody>
      </p:sp>
      <p:sp>
        <p:nvSpPr>
          <p:cNvPr id="22" name="TextBox 22"/>
          <p:cNvSpPr txBox="1"/>
          <p:nvPr/>
        </p:nvSpPr>
        <p:spPr>
          <a:xfrm>
            <a:off x="11942804" y="2752408"/>
            <a:ext cx="3143226" cy="436992"/>
          </a:xfrm>
          <a:prstGeom prst="rect">
            <a:avLst/>
          </a:prstGeom>
        </p:spPr>
        <p:txBody>
          <a:bodyPr lIns="0" tIns="0" rIns="0" bIns="0" rtlCol="0" anchor="t">
            <a:spAutoFit/>
          </a:bodyPr>
          <a:lstStyle/>
          <a:p>
            <a:pPr algn="ctr">
              <a:lnSpc>
                <a:spcPts val="3506"/>
              </a:lnSpc>
            </a:pPr>
            <a:r>
              <a:rPr lang="en-US" sz="2164">
                <a:solidFill>
                  <a:srgbClr val="FFFFFF"/>
                </a:solidFill>
                <a:latin typeface="Poppins Light"/>
              </a:rPr>
              <a:t>Model evaluation </a:t>
            </a:r>
          </a:p>
        </p:txBody>
      </p:sp>
      <p:sp>
        <p:nvSpPr>
          <p:cNvPr id="23" name="TextBox 23"/>
          <p:cNvSpPr txBox="1"/>
          <p:nvPr/>
        </p:nvSpPr>
        <p:spPr>
          <a:xfrm>
            <a:off x="14983868" y="6127635"/>
            <a:ext cx="3143226" cy="436992"/>
          </a:xfrm>
          <a:prstGeom prst="rect">
            <a:avLst/>
          </a:prstGeom>
        </p:spPr>
        <p:txBody>
          <a:bodyPr lIns="0" tIns="0" rIns="0" bIns="0" rtlCol="0" anchor="t">
            <a:spAutoFit/>
          </a:bodyPr>
          <a:lstStyle/>
          <a:p>
            <a:pPr algn="ctr">
              <a:lnSpc>
                <a:spcPts val="3506"/>
              </a:lnSpc>
            </a:pPr>
            <a:r>
              <a:rPr lang="en-US" sz="2164">
                <a:solidFill>
                  <a:srgbClr val="FFFFFF"/>
                </a:solidFill>
                <a:latin typeface="Poppins Light"/>
              </a:rPr>
              <a:t>Model deployment </a:t>
            </a:r>
          </a:p>
        </p:txBody>
      </p:sp>
      <p:sp>
        <p:nvSpPr>
          <p:cNvPr id="24" name="Freeform 24"/>
          <p:cNvSpPr/>
          <p:nvPr/>
        </p:nvSpPr>
        <p:spPr>
          <a:xfrm>
            <a:off x="-755122" y="-20235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sp>
      <p:sp>
        <p:nvSpPr>
          <p:cNvPr id="25" name="Freeform 25"/>
          <p:cNvSpPr/>
          <p:nvPr/>
        </p:nvSpPr>
        <p:spPr>
          <a:xfrm>
            <a:off x="15037959" y="723471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sp>
      <p:sp>
        <p:nvSpPr>
          <p:cNvPr id="26" name="AutoShape 26"/>
          <p:cNvSpPr/>
          <p:nvPr/>
        </p:nvSpPr>
        <p:spPr>
          <a:xfrm>
            <a:off x="2528754" y="4591538"/>
            <a:ext cx="1030607" cy="0"/>
          </a:xfrm>
          <a:prstGeom prst="line">
            <a:avLst/>
          </a:prstGeom>
          <a:ln w="38100" cap="flat">
            <a:solidFill>
              <a:srgbClr val="FFFFFF"/>
            </a:solidFill>
            <a:prstDash val="sysDash"/>
            <a:headEnd type="none" w="sm" len="sm"/>
            <a:tailEnd type="none" w="sm" len="sm"/>
          </a:ln>
        </p:spPr>
      </p:sp>
      <p:sp>
        <p:nvSpPr>
          <p:cNvPr id="27" name="AutoShape 27"/>
          <p:cNvSpPr/>
          <p:nvPr/>
        </p:nvSpPr>
        <p:spPr>
          <a:xfrm flipV="1">
            <a:off x="5242083" y="4576582"/>
            <a:ext cx="1194153" cy="14956"/>
          </a:xfrm>
          <a:prstGeom prst="line">
            <a:avLst/>
          </a:prstGeom>
          <a:ln w="38100" cap="flat">
            <a:solidFill>
              <a:srgbClr val="FFFFFF"/>
            </a:solidFill>
            <a:prstDash val="sysDash"/>
            <a:headEnd type="none" w="sm" len="sm"/>
            <a:tailEnd type="none" w="sm" len="sm"/>
          </a:ln>
        </p:spPr>
      </p:sp>
      <p:sp>
        <p:nvSpPr>
          <p:cNvPr id="28" name="AutoShape 28"/>
          <p:cNvSpPr/>
          <p:nvPr/>
        </p:nvSpPr>
        <p:spPr>
          <a:xfrm>
            <a:off x="8097277" y="4557534"/>
            <a:ext cx="1536596" cy="34004"/>
          </a:xfrm>
          <a:prstGeom prst="line">
            <a:avLst/>
          </a:prstGeom>
          <a:ln w="38100" cap="flat">
            <a:solidFill>
              <a:srgbClr val="FFFFFF"/>
            </a:solidFill>
            <a:prstDash val="sysDash"/>
            <a:headEnd type="none" w="sm" len="sm"/>
            <a:tailEnd type="none" w="sm" len="sm"/>
          </a:ln>
        </p:spPr>
      </p:sp>
      <p:sp>
        <p:nvSpPr>
          <p:cNvPr id="29" name="AutoShape 29"/>
          <p:cNvSpPr/>
          <p:nvPr/>
        </p:nvSpPr>
        <p:spPr>
          <a:xfrm>
            <a:off x="11316190" y="4576582"/>
            <a:ext cx="1196823" cy="0"/>
          </a:xfrm>
          <a:prstGeom prst="line">
            <a:avLst/>
          </a:prstGeom>
          <a:ln w="38100" cap="flat">
            <a:solidFill>
              <a:srgbClr val="FFFFFF"/>
            </a:solidFill>
            <a:prstDash val="sysDash"/>
            <a:headEnd type="none" w="sm" len="sm"/>
            <a:tailEnd type="none" w="sm" len="sm"/>
          </a:ln>
        </p:spPr>
      </p:sp>
      <p:sp>
        <p:nvSpPr>
          <p:cNvPr id="30" name="AutoShape 30"/>
          <p:cNvSpPr/>
          <p:nvPr/>
        </p:nvSpPr>
        <p:spPr>
          <a:xfrm flipV="1">
            <a:off x="14201527" y="4521389"/>
            <a:ext cx="1512651" cy="51099"/>
          </a:xfrm>
          <a:prstGeom prst="line">
            <a:avLst/>
          </a:prstGeom>
          <a:ln w="38100" cap="flat">
            <a:solidFill>
              <a:srgbClr val="FFFFFF"/>
            </a:solidFill>
            <a:prstDash val="sysDash"/>
            <a:headEnd type="none" w="sm" len="sm"/>
            <a:tailEnd type="none" w="sm" len="sm"/>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2"/>
            <a:stretch>
              <a:fillRect/>
            </a:stretch>
          </a:blipFill>
        </p:spPr>
      </p:sp>
      <p:sp>
        <p:nvSpPr>
          <p:cNvPr id="3" name="TextBox 3"/>
          <p:cNvSpPr txBox="1"/>
          <p:nvPr/>
        </p:nvSpPr>
        <p:spPr>
          <a:xfrm>
            <a:off x="7772214" y="1333519"/>
            <a:ext cx="4127830" cy="1580972"/>
          </a:xfrm>
          <a:prstGeom prst="rect">
            <a:avLst/>
          </a:prstGeom>
        </p:spPr>
        <p:txBody>
          <a:bodyPr lIns="0" tIns="0" rIns="0" bIns="0" rtlCol="0" anchor="t">
            <a:spAutoFit/>
          </a:bodyPr>
          <a:lstStyle/>
          <a:p>
            <a:pPr marL="0" lvl="0" indent="0" algn="just">
              <a:lnSpc>
                <a:spcPts val="10685"/>
              </a:lnSpc>
              <a:spcBef>
                <a:spcPct val="0"/>
              </a:spcBef>
            </a:pPr>
            <a:r>
              <a:rPr lang="en-US" sz="14841">
                <a:solidFill>
                  <a:srgbClr val="6866E1"/>
                </a:solidFill>
                <a:latin typeface="Computer Says No"/>
              </a:rPr>
              <a:t>OUTPUT</a:t>
            </a:r>
          </a:p>
        </p:txBody>
      </p:sp>
      <p:sp>
        <p:nvSpPr>
          <p:cNvPr id="4" name="Freeform 4"/>
          <p:cNvSpPr/>
          <p:nvPr/>
        </p:nvSpPr>
        <p:spPr>
          <a:xfrm>
            <a:off x="-755122" y="-20235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3"/>
            <a:stretch>
              <a:fillRect/>
            </a:stretch>
          </a:blipFill>
        </p:spPr>
      </p:sp>
      <p:sp>
        <p:nvSpPr>
          <p:cNvPr id="5" name="TextBox 5"/>
          <p:cNvSpPr txBox="1"/>
          <p:nvPr/>
        </p:nvSpPr>
        <p:spPr>
          <a:xfrm>
            <a:off x="7766866" y="4053068"/>
            <a:ext cx="8266355" cy="2553071"/>
          </a:xfrm>
          <a:prstGeom prst="rect">
            <a:avLst/>
          </a:prstGeom>
        </p:spPr>
        <p:txBody>
          <a:bodyPr lIns="0" tIns="0" rIns="0" bIns="0" rtlCol="0" anchor="t">
            <a:spAutoFit/>
          </a:bodyPr>
          <a:lstStyle/>
          <a:p>
            <a:pPr algn="ctr">
              <a:lnSpc>
                <a:spcPts val="5062"/>
              </a:lnSpc>
            </a:pPr>
            <a:r>
              <a:rPr lang="en-US" sz="3460" dirty="0">
                <a:solidFill>
                  <a:srgbClr val="FFFFFF"/>
                </a:solidFill>
                <a:latin typeface="Poppins Light" panose="020B0502040204020203" pitchFamily="2" charset="0"/>
                <a:cs typeface="Poppins Light" panose="020B0502040204020203" pitchFamily="2" charset="0"/>
              </a:rPr>
              <a:t>The output of this project is a high-accuracy vehicle classification system capable of real-time performance, making a efficient urban traffic management.</a:t>
            </a:r>
          </a:p>
        </p:txBody>
      </p:sp>
      <p:sp>
        <p:nvSpPr>
          <p:cNvPr id="6" name="Freeform 6"/>
          <p:cNvSpPr/>
          <p:nvPr/>
        </p:nvSpPr>
        <p:spPr>
          <a:xfrm>
            <a:off x="15078157" y="7584402"/>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3"/>
            <a:stretch>
              <a:fillRect/>
            </a:stretch>
          </a:blipFill>
        </p:spPr>
      </p:sp>
      <p:sp>
        <p:nvSpPr>
          <p:cNvPr id="7" name="Freeform 7"/>
          <p:cNvSpPr/>
          <p:nvPr/>
        </p:nvSpPr>
        <p:spPr>
          <a:xfrm>
            <a:off x="1028700" y="3724772"/>
            <a:ext cx="5015947" cy="4218749"/>
          </a:xfrm>
          <a:custGeom>
            <a:avLst/>
            <a:gdLst/>
            <a:ahLst/>
            <a:cxnLst/>
            <a:rect l="l" t="t" r="r" b="b"/>
            <a:pathLst>
              <a:path w="5015947" h="4218749">
                <a:moveTo>
                  <a:pt x="0" y="0"/>
                </a:moveTo>
                <a:lnTo>
                  <a:pt x="5015947" y="0"/>
                </a:lnTo>
                <a:lnTo>
                  <a:pt x="5015947" y="4218749"/>
                </a:lnTo>
                <a:lnTo>
                  <a:pt x="0" y="4218749"/>
                </a:lnTo>
                <a:lnTo>
                  <a:pt x="0" y="0"/>
                </a:lnTo>
                <a:close/>
              </a:path>
            </a:pathLst>
          </a:custGeom>
          <a:blipFill>
            <a:blip r:embed="rId4"/>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9144000" y="1699791"/>
            <a:ext cx="8509101" cy="9311388"/>
          </a:xfrm>
          <a:custGeom>
            <a:avLst/>
            <a:gdLst/>
            <a:ahLst/>
            <a:cxnLst/>
            <a:rect l="l" t="t" r="r" b="b"/>
            <a:pathLst>
              <a:path w="8509101" h="9311388">
                <a:moveTo>
                  <a:pt x="0" y="0"/>
                </a:moveTo>
                <a:lnTo>
                  <a:pt x="8509101" y="0"/>
                </a:lnTo>
                <a:lnTo>
                  <a:pt x="8509101" y="9311388"/>
                </a:lnTo>
                <a:lnTo>
                  <a:pt x="0" y="9311388"/>
                </a:lnTo>
                <a:lnTo>
                  <a:pt x="0" y="0"/>
                </a:lnTo>
                <a:close/>
              </a:path>
            </a:pathLst>
          </a:custGeom>
          <a:blipFill>
            <a:blip r:embed="rId2"/>
            <a:stretch>
              <a:fillRect/>
            </a:stretch>
          </a:blipFill>
        </p:spPr>
      </p:sp>
      <p:sp>
        <p:nvSpPr>
          <p:cNvPr id="3" name="Freeform 3"/>
          <p:cNvSpPr/>
          <p:nvPr/>
        </p:nvSpPr>
        <p:spPr>
          <a:xfrm>
            <a:off x="-1830357" y="-902150"/>
            <a:ext cx="6173053" cy="2601942"/>
          </a:xfrm>
          <a:custGeom>
            <a:avLst/>
            <a:gdLst/>
            <a:ahLst/>
            <a:cxnLst/>
            <a:rect l="l" t="t" r="r" b="b"/>
            <a:pathLst>
              <a:path w="6173053" h="2601942">
                <a:moveTo>
                  <a:pt x="0" y="0"/>
                </a:moveTo>
                <a:lnTo>
                  <a:pt x="6173052" y="0"/>
                </a:lnTo>
                <a:lnTo>
                  <a:pt x="6173052" y="2601941"/>
                </a:lnTo>
                <a:lnTo>
                  <a:pt x="0" y="2601941"/>
                </a:lnTo>
                <a:lnTo>
                  <a:pt x="0" y="0"/>
                </a:lnTo>
                <a:close/>
              </a:path>
            </a:pathLst>
          </a:custGeom>
          <a:blipFill>
            <a:blip r:embed="rId3"/>
            <a:stretch>
              <a:fillRect/>
            </a:stretch>
          </a:blipFill>
        </p:spPr>
      </p:sp>
      <p:sp>
        <p:nvSpPr>
          <p:cNvPr id="4" name="Freeform 4"/>
          <p:cNvSpPr/>
          <p:nvPr/>
        </p:nvSpPr>
        <p:spPr>
          <a:xfrm rot="3091052">
            <a:off x="-1684467" y="5508041"/>
            <a:ext cx="6638823" cy="5976180"/>
          </a:xfrm>
          <a:custGeom>
            <a:avLst/>
            <a:gdLst/>
            <a:ahLst/>
            <a:cxnLst/>
            <a:rect l="l" t="t" r="r" b="b"/>
            <a:pathLst>
              <a:path w="6638823" h="5976180">
                <a:moveTo>
                  <a:pt x="0" y="0"/>
                </a:moveTo>
                <a:lnTo>
                  <a:pt x="6638824" y="0"/>
                </a:lnTo>
                <a:lnTo>
                  <a:pt x="6638824" y="5976180"/>
                </a:lnTo>
                <a:lnTo>
                  <a:pt x="0" y="5976180"/>
                </a:lnTo>
                <a:lnTo>
                  <a:pt x="0" y="0"/>
                </a:lnTo>
                <a:close/>
              </a:path>
            </a:pathLst>
          </a:custGeom>
          <a:blipFill>
            <a:blip r:embed="rId4"/>
            <a:stretch>
              <a:fillRect/>
            </a:stretch>
          </a:blipFill>
        </p:spPr>
      </p:sp>
      <p:sp>
        <p:nvSpPr>
          <p:cNvPr id="5" name="TextBox 5"/>
          <p:cNvSpPr txBox="1"/>
          <p:nvPr/>
        </p:nvSpPr>
        <p:spPr>
          <a:xfrm>
            <a:off x="1634945" y="1763415"/>
            <a:ext cx="5642984" cy="1405664"/>
          </a:xfrm>
          <a:prstGeom prst="rect">
            <a:avLst/>
          </a:prstGeom>
        </p:spPr>
        <p:txBody>
          <a:bodyPr lIns="0" tIns="0" rIns="0" bIns="0" rtlCol="0" anchor="t">
            <a:spAutoFit/>
          </a:bodyPr>
          <a:lstStyle/>
          <a:p>
            <a:pPr marL="0" lvl="0" indent="0" algn="ctr">
              <a:lnSpc>
                <a:spcPts val="9481"/>
              </a:lnSpc>
              <a:spcBef>
                <a:spcPct val="0"/>
              </a:spcBef>
            </a:pPr>
            <a:r>
              <a:rPr lang="en-US" sz="13168">
                <a:solidFill>
                  <a:srgbClr val="6866E1"/>
                </a:solidFill>
                <a:latin typeface="Computer Says No"/>
              </a:rPr>
              <a:t>CONCLUSION</a:t>
            </a:r>
          </a:p>
        </p:txBody>
      </p:sp>
      <p:sp>
        <p:nvSpPr>
          <p:cNvPr id="6" name="TextBox 6"/>
          <p:cNvSpPr txBox="1"/>
          <p:nvPr/>
        </p:nvSpPr>
        <p:spPr>
          <a:xfrm>
            <a:off x="636537" y="3626854"/>
            <a:ext cx="8266355" cy="3418693"/>
          </a:xfrm>
          <a:prstGeom prst="rect">
            <a:avLst/>
          </a:prstGeom>
        </p:spPr>
        <p:txBody>
          <a:bodyPr lIns="0" tIns="0" rIns="0" bIns="0" rtlCol="0" anchor="t">
            <a:spAutoFit/>
          </a:bodyPr>
          <a:lstStyle/>
          <a:p>
            <a:pPr algn="ctr">
              <a:lnSpc>
                <a:spcPts val="4535"/>
              </a:lnSpc>
            </a:pPr>
            <a:r>
              <a:rPr lang="en-US" sz="3460" dirty="0">
                <a:solidFill>
                  <a:srgbClr val="FFFFFF"/>
                </a:solidFill>
                <a:latin typeface="Poppins Light" panose="020B0502040204020203" pitchFamily="2" charset="0"/>
                <a:cs typeface="Poppins Light" panose="020B0502040204020203" pitchFamily="2" charset="0"/>
              </a:rPr>
              <a:t>The project concludes the successful research paper on a robust vehicle classification system, highlighting its accuracy, scalability, and real-time performance, and its potential for enhancing urban traffic management.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TotalTime>
  <Words>240</Words>
  <Application>Microsoft Office PowerPoint</Application>
  <PresentationFormat>Custom</PresentationFormat>
  <Paragraphs>56</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Poppins Light</vt:lpstr>
      <vt:lpstr>Poppins</vt:lpstr>
      <vt:lpstr>Canva Sans Bold</vt:lpstr>
      <vt:lpstr>Computer Says No</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cp:lastModifiedBy>Raj Srivastava</cp:lastModifiedBy>
  <cp:revision>2</cp:revision>
  <dcterms:created xsi:type="dcterms:W3CDTF">2006-08-16T00:00:00Z</dcterms:created>
  <dcterms:modified xsi:type="dcterms:W3CDTF">2024-04-13T05:12:06Z</dcterms:modified>
  <dc:identifier>DAGBkQ5QzIE</dc:identifier>
</cp:coreProperties>
</file>

<file path=docProps/thumbnail.jpeg>
</file>